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2" r:id="rId4"/>
    <p:sldId id="260" r:id="rId5"/>
    <p:sldId id="261" r:id="rId6"/>
    <p:sldId id="266" r:id="rId7"/>
    <p:sldId id="268" r:id="rId8"/>
    <p:sldId id="269" r:id="rId9"/>
    <p:sldId id="270" r:id="rId10"/>
    <p:sldId id="272" r:id="rId11"/>
    <p:sldId id="274" r:id="rId12"/>
    <p:sldId id="275" r:id="rId13"/>
    <p:sldId id="271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C7D3"/>
    <a:srgbClr val="691A31"/>
    <a:srgbClr val="0B0F2B"/>
    <a:srgbClr val="192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84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82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678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023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773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91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271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534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71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1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368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10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99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606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75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34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26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5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parrao@cnsf.gob.m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85" y="380410"/>
            <a:ext cx="2016265" cy="643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626197" y="2237034"/>
            <a:ext cx="8939605" cy="2316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Taller para el llenado de información estadística de Pensiones derivadas de la LSS</a:t>
            </a:r>
          </a:p>
          <a:p>
            <a:pPr>
              <a:lnSpc>
                <a:spcPct val="100000"/>
              </a:lnSpc>
            </a:pP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/>
            </a:r>
            <a:b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</a:b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ejercicio </a:t>
            </a: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2018</a:t>
            </a:r>
            <a:endParaRPr lang="es-MX" sz="2600" dirty="0">
              <a:solidFill>
                <a:schemeClr val="tx1">
                  <a:lumMod val="75000"/>
                  <a:lumOff val="2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4 Marcador de texto"/>
          <p:cNvSpPr txBox="1">
            <a:spLocks/>
          </p:cNvSpPr>
          <p:nvPr/>
        </p:nvSpPr>
        <p:spPr>
          <a:xfrm>
            <a:off x="0" y="4830106"/>
            <a:ext cx="12192000" cy="1131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Sans" panose="02000000000000000000" pitchFamily="50" charset="0"/>
              </a:rPr>
              <a:t>10 de diciembre de 2018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9" name="Rectángulo 8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5" name="Elipse 2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Elipse 2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Elipse 2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297" y="202299"/>
            <a:ext cx="16573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Política de Prórrogas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691A3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10515600" cy="339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normativa vigente de la LISF y CUSF, señalan que las compañías pueden solicitar una prórroga  hasta por la mitad del periodo original de la entrega, sin embargo, es facultad de la Comisión otorgar hasta dicho lapso y en general,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DGDI ofrece </a:t>
            </a:r>
            <a:r>
              <a:rPr lang="es-MX" sz="1800" b="1" dirty="0">
                <a:solidFill>
                  <a:srgbClr val="691A31"/>
                </a:solidFill>
                <a:latin typeface="Soberana Sans" panose="02000000000000000000" pitchFamily="50" charset="0"/>
              </a:rPr>
              <a:t>10 días hábiles como máximo</a:t>
            </a:r>
            <a:r>
              <a:rPr lang="es-MX" sz="1800" b="1" dirty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 caso de encontrarse dentro del plazo de entrega original, se pueden realizar tantas sustituciones voluntarias como soliciten y en caso de requerir más tiempo, deberá someterse un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Programa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Auto-Corrección (PAC) 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Dirección General de Desarrollo 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Investigación (DGDI).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9" name="Rectángulo 8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9535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0" y="1880386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  <a:buClr>
                <a:srgbClr val="C00000"/>
              </a:buClr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errores más comunes en los campos listados durante las validaciones son:</a:t>
            </a:r>
          </a:p>
          <a:p>
            <a:pPr marL="6413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NSS (dígito verificador como catálogo), CURP (edad, sexo y caracteres no válidos), fechas de nacimiento, montos negativos o montos muy grandes.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Incompatibilidad de campos afines: CURP vs sexo, fecha inicio de derecho  vs fecha de muerte o nacimiento, fecha de muerte vs causa de muerte, fecha de baja vs fecha de muerte y fecha de alta vs fecha de inicio de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vigencia, fecha de alta vs fecha de muerte.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  <a:buClr>
                <a:srgbClr val="C00000"/>
              </a:buClr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9" name="Rectángulo 8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4" name="Elipse 13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Elipse 14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3" name="Elipse 22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039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0" y="1880386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Registros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que al cierre pasado estaban reportados como vigor y en el periodo en curso ya no aparecen, así como registros que no pasaron al tipo de pensión que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deberían.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Cuadre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con las cifras contables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.</a:t>
            </a:r>
          </a:p>
          <a:p>
            <a:pPr marL="355600" algn="just">
              <a:lnSpc>
                <a:spcPct val="150000"/>
              </a:lnSpc>
              <a:buClr>
                <a:srgbClr val="9E301A"/>
              </a:buClr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9" name="Rectángulo 8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4" name="Elipse 13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Elipse 14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19" name="Elipse 18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743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Comentarios o dudas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199" y="1996956"/>
            <a:ext cx="10580611" cy="431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Alfonso Parrao Guzmán</a:t>
            </a: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  <a:hlinkClick r:id="rId2"/>
              </a:rPr>
              <a:t>aparrao@cnsf.gob.mx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Teléfono: 5724-7637</a:t>
            </a:r>
          </a:p>
          <a:p>
            <a:pPr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916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Anexo</a:t>
            </a:r>
            <a:endParaRPr lang="es-MX" sz="2600" b="1" dirty="0" smtClean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199" y="1996956"/>
            <a:ext cx="10580611" cy="431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Validaciones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:</a:t>
            </a:r>
          </a:p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Ver el archivo adjunto en Excel: “Validaciones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Pensiones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CNSF.xlsx”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1689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304800" y="505917"/>
            <a:ext cx="27527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Contenido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0" y="2028825"/>
            <a:ext cx="6515100" cy="4060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Tabla de cuentas RR7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Fecha de entrega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Máscara de los archivos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Carta de aclaraciones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Validaciones de Sistemas y posteriores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Política de prórrogas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Consideraciones para 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validaciones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Comentarios o dudas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Anexo</a:t>
            </a:r>
            <a:endParaRPr lang="es-MX" dirty="0" smtClean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  <a:p>
            <a:pPr marL="40005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  <a:p>
            <a:pPr marL="3429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5" name="Rectángulo 14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27" name="Elipse 26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Elipse 27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Elipse 2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31" name="Elipse 3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Elipse 3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" name="Elipse 3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254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80975" y="141751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Tabla de cuentas RR7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691A3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466" y="1995281"/>
            <a:ext cx="6391068" cy="3864534"/>
          </a:xfrm>
          <a:prstGeom prst="rect">
            <a:avLst/>
          </a:prstGeom>
        </p:spPr>
      </p:pic>
      <p:grpSp>
        <p:nvGrpSpPr>
          <p:cNvPr id="13" name="Grupo 12"/>
          <p:cNvGrpSpPr/>
          <p:nvPr/>
        </p:nvGrpSpPr>
        <p:grpSpPr>
          <a:xfrm>
            <a:off x="1358" y="889291"/>
            <a:ext cx="10818000" cy="72000"/>
            <a:chOff x="0" y="1755500"/>
            <a:chExt cx="10697227" cy="72000"/>
          </a:xfrm>
        </p:grpSpPr>
        <p:sp>
          <p:nvSpPr>
            <p:cNvPr id="14" name="Rectángulo 13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1096420" y="817291"/>
            <a:ext cx="864000" cy="216000"/>
            <a:chOff x="10399909" y="2046863"/>
            <a:chExt cx="2013951" cy="504000"/>
          </a:xfrm>
        </p:grpSpPr>
        <p:sp>
          <p:nvSpPr>
            <p:cNvPr id="17" name="Elipse 16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2" name="Elipse 21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8126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266700" y="522751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Fecha de entrega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790054" y="2438314"/>
            <a:ext cx="11011086" cy="281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El plazo de entrega de información a través del SEIVE es de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 </a:t>
            </a:r>
            <a:r>
              <a:rPr lang="es-MX" sz="1800" b="1" dirty="0">
                <a:solidFill>
                  <a:srgbClr val="C00000"/>
                </a:solidFill>
                <a:latin typeface="Soberana Sans" panose="02000000000000000000" pitchFamily="50" charset="0"/>
              </a:rPr>
              <a:t>3</a:t>
            </a:r>
            <a:r>
              <a:rPr lang="es-MX" sz="1800" b="1" dirty="0" smtClean="0">
                <a:solidFill>
                  <a:srgbClr val="C00000"/>
                </a:solidFill>
                <a:latin typeface="Soberana Sans" panose="02000000000000000000" pitchFamily="50" charset="0"/>
              </a:rPr>
              <a:t>3 días hábiles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posteriores al cierre de 2018 es decir, la fecha límite es el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21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de febrero de 2019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.</a:t>
            </a:r>
            <a:endParaRPr lang="es-MX" sz="1800" dirty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5" name="Rectángulo 14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9" name="Elipse 18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3" name="Elipse 22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3487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0" y="543061"/>
            <a:ext cx="8221085" cy="680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Máscara de los archivos (SITI y SEIVE)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92858" y="1947756"/>
            <a:ext cx="10853278" cy="4001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</a:t>
            </a:r>
            <a:r>
              <a:rPr lang="es-MX" sz="16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archivo con formato ASCII para el SITI usa la máscara:</a:t>
            </a: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42900" lvl="1" indent="-342900" algn="just"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archivo TXT se empaca (</a:t>
            </a:r>
            <a:r>
              <a:rPr lang="es-MX" sz="1600" dirty="0" err="1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Winzip</a:t>
            </a:r>
            <a:r>
              <a:rPr lang="es-MX" sz="16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 y se encripta (PGP):</a:t>
            </a: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7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334735"/>
              </p:ext>
            </p:extLst>
          </p:nvPr>
        </p:nvGraphicFramePr>
        <p:xfrm>
          <a:off x="1382815" y="2555017"/>
          <a:ext cx="7632848" cy="79208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0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28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5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48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27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41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01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362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071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0909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11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 </a:t>
                      </a:r>
                      <a:r>
                        <a:rPr lang="es-MX" sz="10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0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2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2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2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2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2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2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s-MX" sz="1200" kern="1200" dirty="0">
                          <a:effectLst/>
                          <a:latin typeface="Soberana Sans" panose="02000000000000000000" pitchFamily="50" charset="0"/>
                        </a:rPr>
                        <a:t>.</a:t>
                      </a:r>
                      <a:r>
                        <a:rPr lang="es-MX" sz="1200" kern="1200" dirty="0" smtClean="0">
                          <a:effectLst/>
                          <a:latin typeface="Soberana Sans" panose="02000000000000000000" pitchFamily="50" charset="0"/>
                        </a:rPr>
                        <a:t>TXT</a:t>
                      </a:r>
                      <a:endParaRPr lang="es-MX" sz="1200" kern="1200" dirty="0">
                        <a:solidFill>
                          <a:schemeClr val="dk1"/>
                        </a:solidFill>
                        <a:effectLst/>
                        <a:latin typeface="Soberana Sans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98336"/>
              </p:ext>
            </p:extLst>
          </p:nvPr>
        </p:nvGraphicFramePr>
        <p:xfrm>
          <a:off x="1382815" y="4678818"/>
          <a:ext cx="7560838" cy="79208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1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33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5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01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55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85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19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19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68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70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84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92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4071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84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88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548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3" name="Rectángulo 12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3" name="Elipse 22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9172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53546" y="542774"/>
            <a:ext cx="98774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Máscara de los archivos (esc. aclaratorios)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53546" y="1802820"/>
            <a:ext cx="10665812" cy="4506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Para el caso de los escritos aclaratorios: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800" b="1" i="1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3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20517"/>
              </p:ext>
            </p:extLst>
          </p:nvPr>
        </p:nvGraphicFramePr>
        <p:xfrm>
          <a:off x="989701" y="4195482"/>
          <a:ext cx="9041271" cy="92515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49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8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2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7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60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79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19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19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700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69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60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895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10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600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010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4199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70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5305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9773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479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19323"/>
              </p:ext>
            </p:extLst>
          </p:nvPr>
        </p:nvGraphicFramePr>
        <p:xfrm>
          <a:off x="989703" y="2571078"/>
          <a:ext cx="9041271" cy="95743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49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88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39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90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557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57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5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885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852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58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508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5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4327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4327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4721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0249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534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6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6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358" y="1577318"/>
            <a:ext cx="10818000" cy="72000"/>
            <a:chOff x="0" y="1755500"/>
            <a:chExt cx="10697227" cy="72000"/>
          </a:xfrm>
        </p:grpSpPr>
        <p:sp>
          <p:nvSpPr>
            <p:cNvPr id="15" name="Rectángulo 14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4" name="Elipse 23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Elipse 25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5300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49911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Carta de aclaración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680776" y="2104939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caracteres “##” significan consecutivos del 01 al 99.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archivos PDF deberán de entregarse en papelería oficial, con firmas del responsable y  revisor, así como teléfonos y correos de contacto.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b="1" i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plazo de entrega de información a través del SEIVE para dichas aclaraciones (en su caso) no existe, sin embargo, deberían entregarse inmediatamente después de entregar la estadística correspondiente.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5" name="Rectángulo 14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9" name="Elipse 18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3" name="Elipse 22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2884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Validaciones de sistemas y posteriores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Sistema de recepción denominado SEIVE valida la entrega, las máscaras y contenidos de los ZIP y PGP, enviando un mensaje de recepción. 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Así mismo, el SITI (base de datos) realiza validaciones del registro de control, tipo de campos, longitud de los mismos, catálogos y algunas otras básicas (fechas por ejemplo) de cada sistema, ofreciendo un “log” empacado de los errores (rechazo) y en su caso, un acuse de envío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exitoso acompañado también de un “log” de “errores” (</a:t>
            </a:r>
            <a:r>
              <a:rPr lang="es-MX" sz="1800" dirty="0" err="1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warnings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).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9" name="Rectángulo 8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62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Validaciones de sistemas y posteriores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Posteriormente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, la Comisión realiza validaciones a nivel detalle de la estadística entregada: Montos, fechas, cruce de campos afines, cifras contables contra el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RR7,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entre otros.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Dichas validaciones son las mismas que AMIS ofrece a sus afiliadas mediante su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validador,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</a:t>
            </a:r>
            <a:r>
              <a:rPr lang="es-MX" sz="1800" dirty="0">
                <a:latin typeface="Soberana Sans" panose="02000000000000000000" pitchFamily="50" charset="0"/>
              </a:rPr>
              <a:t>ismas que se ofrecen como anexo a esta presentación.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9" name="Rectángulo 8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095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2018-12-17T06:00:00+00:00</Fecha>
    <Ejercicio xmlns="8a1bad36-d8b0-4cfa-9462-7c748c5ba06c">2018: Seguros (CUSF)</Ejercicio>
    <Orden xmlns="8a1bad36-d8b0-4cfa-9462-7c748c5ba06c">C</Orden>
    <_dlc_DocId xmlns="fbb82a6a-a961-4754-99c6-5e8b59674839">ZUWP26PT267V-208-353</_dlc_DocId>
    <_dlc_DocIdUrl xmlns="fbb82a6a-a961-4754-99c6-5e8b59674839">
      <Url>https://www.cnsf.gob.mx/Sistemas/_layouts/15/DocIdRedir.aspx?ID=ZUWP26PT267V-208-353</Url>
      <Description>ZUWP26PT267V-208-353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C6A5A1-D36F-43C2-9B09-AD12CB92740B}"/>
</file>

<file path=customXml/itemProps2.xml><?xml version="1.0" encoding="utf-8"?>
<ds:datastoreItem xmlns:ds="http://schemas.openxmlformats.org/officeDocument/2006/customXml" ds:itemID="{F96CF3AE-98DE-43DD-86D8-D5477E9F3AB7}"/>
</file>

<file path=customXml/itemProps3.xml><?xml version="1.0" encoding="utf-8"?>
<ds:datastoreItem xmlns:ds="http://schemas.openxmlformats.org/officeDocument/2006/customXml" ds:itemID="{014ADEF0-A33E-4AB8-ADA4-03CE5E98502A}"/>
</file>

<file path=customXml/itemProps4.xml><?xml version="1.0" encoding="utf-8"?>
<ds:datastoreItem xmlns:ds="http://schemas.openxmlformats.org/officeDocument/2006/customXml" ds:itemID="{7C14033B-04AB-49F7-A427-76F3541B3804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381</TotalTime>
  <Words>923</Words>
  <Application>Microsoft Office PowerPoint</Application>
  <PresentationFormat>Panorámica</PresentationFormat>
  <Paragraphs>278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Soberana Sans</vt:lpstr>
      <vt:lpstr>Soberana Titular</vt:lpstr>
      <vt:lpstr>Times New Roman</vt:lpstr>
      <vt:lpstr>Tw Cen MT</vt:lpstr>
      <vt:lpstr>Wingdings</vt:lpstr>
      <vt:lpstr>Gota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RR8 Pensiones 2018 CNSF</dc:title>
  <dc:creator>Erika Burgos Padilla</dc:creator>
  <cp:lastModifiedBy>ALFONSO PARRAO GUZMAN</cp:lastModifiedBy>
  <cp:revision>51</cp:revision>
  <dcterms:created xsi:type="dcterms:W3CDTF">2017-12-04T19:33:11Z</dcterms:created>
  <dcterms:modified xsi:type="dcterms:W3CDTF">2018-12-05T16:39:05Z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ba29aeda-8db2-4238-aa57-e7b7f17cfe24</vt:lpwstr>
  </property>
</Properties>
</file>